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0"/>
  </p:notesMasterIdLst>
  <p:handoutMasterIdLst>
    <p:handoutMasterId r:id="rId61"/>
  </p:handoutMasterIdLst>
  <p:sldIdLst>
    <p:sldId id="526" r:id="rId3"/>
    <p:sldId id="479" r:id="rId4"/>
    <p:sldId id="447" r:id="rId5"/>
    <p:sldId id="449" r:id="rId6"/>
    <p:sldId id="478" r:id="rId7"/>
    <p:sldId id="450" r:id="rId8"/>
    <p:sldId id="452" r:id="rId9"/>
    <p:sldId id="453" r:id="rId10"/>
    <p:sldId id="454" r:id="rId11"/>
    <p:sldId id="464" r:id="rId12"/>
    <p:sldId id="465" r:id="rId13"/>
    <p:sldId id="466" r:id="rId14"/>
    <p:sldId id="467" r:id="rId15"/>
    <p:sldId id="470" r:id="rId16"/>
    <p:sldId id="471" r:id="rId17"/>
    <p:sldId id="468" r:id="rId18"/>
    <p:sldId id="469" r:id="rId19"/>
    <p:sldId id="488" r:id="rId20"/>
    <p:sldId id="489" r:id="rId21"/>
    <p:sldId id="490" r:id="rId22"/>
    <p:sldId id="491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0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5" r:id="rId55"/>
    <p:sldId id="472" r:id="rId56"/>
    <p:sldId id="473" r:id="rId57"/>
    <p:sldId id="445" r:id="rId58"/>
    <p:sldId id="444" r:id="rId59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5586" autoAdjust="0"/>
  </p:normalViewPr>
  <p:slideViewPr>
    <p:cSldViewPr showGuides="1">
      <p:cViewPr varScale="1">
        <p:scale>
          <a:sx n="94" d="100"/>
          <a:sy n="94" d="100"/>
        </p:scale>
        <p:origin x="-936" y="-10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8/3/15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Relationship Id="rId3" Type="http://schemas.openxmlformats.org/officeDocument/2006/relationships/image" Target="../media/image1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3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4" Type="http://schemas.openxmlformats.org/officeDocument/2006/relationships/hyperlink" Target="https://www.youtube.com/watch?v=vUNEwsWoWy4" TargetMode="External"/><Relationship Id="rId5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uiowa.edu/~acadtech/phonetics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639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04611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latin typeface="Arial Black"/>
              </a:rPr>
              <a:t>L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 smtClean="0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o—s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 smtClean="0">
                <a:latin typeface="Arial Black"/>
              </a:rPr>
              <a:t>n</a:t>
            </a:r>
            <a:r>
              <a:rPr lang="en-US" sz="4400" dirty="0">
                <a:latin typeface="Arial Black"/>
              </a:rPr>
              <a:t>—</a:t>
            </a:r>
            <a:r>
              <a:rPr lang="en-US" sz="4400" dirty="0" err="1">
                <a:latin typeface="Arial Black"/>
              </a:rPr>
              <a:t>ge</a:t>
            </a:r>
            <a:r>
              <a:rPr lang="en-US" sz="4400" dirty="0">
                <a:latin typeface="Arial Black"/>
              </a:rPr>
              <a:t>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 dirty="0">
                <a:latin typeface="Arial Black"/>
              </a:rPr>
              <a:t/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SA</a:t>
            </a:r>
            <a:r>
              <a:rPr lang="en-US" sz="4400" dirty="0" smtClean="0">
                <a:latin typeface="Arial Black"/>
              </a:rPr>
              <a:t>—</a:t>
            </a:r>
            <a:r>
              <a:rPr lang="en-US" sz="4400" dirty="0">
                <a:latin typeface="Arial Black"/>
              </a:rPr>
              <a:t>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</a:t>
            </a:r>
            <a:r>
              <a:rPr lang="en-US" sz="8000" dirty="0" smtClean="0">
                <a:latin typeface="Arial Black"/>
              </a:rPr>
              <a:t>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4</a:t>
            </a:r>
          </a:p>
        </p:txBody>
      </p:sp>
    </p:spTree>
    <p:extLst>
      <p:ext uri="{BB962C8B-B14F-4D97-AF65-F5344CB8AC3E}">
        <p14:creationId xmlns:p14="http://schemas.microsoft.com/office/powerpoint/2010/main" val="383776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asimilación</a:t>
            </a:r>
            <a:endParaRPr lang="es-ES_tradnl" sz="66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“b, d, g”</a:t>
            </a:r>
            <a:endParaRPr lang="es-ES_tradnl" sz="5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“s, z”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16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rgbClr val="FF6600"/>
                </a:solidFill>
              </a:rPr>
              <a:t>¡Hoy </a:t>
            </a:r>
            <a:r>
              <a:rPr lang="en-US" sz="3500" dirty="0" err="1" smtClean="0">
                <a:solidFill>
                  <a:srgbClr val="FF6600"/>
                </a:solidFill>
              </a:rPr>
              <a:t>es</a:t>
            </a:r>
            <a:r>
              <a:rPr lang="en-US" sz="3500" dirty="0" smtClean="0">
                <a:solidFill>
                  <a:srgbClr val="FF6600"/>
                </a:solidFill>
              </a:rPr>
              <a:t> la </a:t>
            </a:r>
            <a:r>
              <a:rPr lang="en-US" sz="3500" dirty="0" err="1" smtClean="0">
                <a:solidFill>
                  <a:srgbClr val="FF6600"/>
                </a:solidFill>
              </a:rPr>
              <a:t>última</a:t>
            </a:r>
            <a:r>
              <a:rPr lang="en-US" sz="3500" dirty="0" smtClean="0">
                <a:solidFill>
                  <a:srgbClr val="FF6600"/>
                </a:solidFill>
              </a:rPr>
              <a:t> </a:t>
            </a:r>
            <a:r>
              <a:rPr lang="en-US" sz="3500" dirty="0" err="1" smtClean="0">
                <a:solidFill>
                  <a:srgbClr val="FF6600"/>
                </a:solidFill>
              </a:rPr>
              <a:t>clínica</a:t>
            </a:r>
            <a:r>
              <a:rPr lang="en-US" sz="3500" dirty="0" smtClean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Primera parte</a:t>
            </a:r>
            <a:endParaRPr lang="es-ES_tradnl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“b, d, g”</a:t>
            </a:r>
            <a:endParaRPr lang="es-ES_tradnl" sz="6600" dirty="0"/>
          </a:p>
        </p:txBody>
      </p:sp>
    </p:spTree>
    <p:extLst>
      <p:ext uri="{BB962C8B-B14F-4D97-AF65-F5344CB8AC3E}">
        <p14:creationId xmlns:p14="http://schemas.microsoft.com/office/powerpoint/2010/main" val="59039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3851709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[b]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“b”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[β]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357089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3460827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2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53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47729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(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 smtClean="0"/>
              <a:t>“b</a:t>
            </a:r>
            <a:r>
              <a:rPr lang="en-US" sz="6000" b="1" dirty="0"/>
              <a:t>, d, </a:t>
            </a:r>
            <a:r>
              <a:rPr lang="en-US" sz="6000" b="1" dirty="0" smtClean="0"/>
              <a:t>g”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5931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l</a:t>
            </a:r>
            <a:r>
              <a:rPr lang="pt-PT" sz="4000" dirty="0" smtClean="0">
                <a:latin typeface="Palatino" charset="0"/>
                <a:cs typeface="+mn-cs"/>
              </a:rPr>
              <a:t>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pi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 smtClean="0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di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8413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6262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 smtClean="0"/>
              <a:t>Observad</a:t>
            </a:r>
            <a:r>
              <a:rPr lang="en-US" sz="6600" b="1" dirty="0" smtClean="0"/>
              <a:t>…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27512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 smtClean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 smtClean="0">
                <a:latin typeface="Palatino" charset="0"/>
                <a:cs typeface="+mn-cs"/>
              </a:rPr>
              <a:t>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sua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La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</a:t>
            </a:r>
            <a:r>
              <a:rPr lang="pt-PT" sz="4000" dirty="0" smtClean="0">
                <a:latin typeface="Palatino" charset="0"/>
                <a:cs typeface="+mn-cs"/>
              </a:rPr>
              <a:t>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 smtClean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192556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so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smtClean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</a:rPr>
              <a:t>ha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</a:rPr>
              <a:t> </a:t>
            </a:r>
            <a:r>
              <a:rPr lang="pt-PT" sz="4000" dirty="0">
                <a:latin typeface="Palatino" charset="0"/>
              </a:rPr>
              <a:t>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 smtClean="0">
                <a:latin typeface="Palatino" charset="0"/>
              </a:rPr>
              <a:t>o</a:t>
            </a:r>
            <a:endParaRPr lang="es-ES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5295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pa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sua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cue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88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na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cui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mie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su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ar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la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5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FFFFFF"/>
                </a:solidFill>
              </a:rPr>
              <a:t>Con </a:t>
            </a:r>
            <a:r>
              <a:rPr lang="en-US" sz="6600" dirty="0" err="1" smtClean="0">
                <a:solidFill>
                  <a:srgbClr val="FFFFFF"/>
                </a:solidFill>
              </a:rPr>
              <a:t>respecto</a:t>
            </a:r>
            <a:r>
              <a:rPr lang="en-US" sz="6600" dirty="0" smtClean="0">
                <a:solidFill>
                  <a:srgbClr val="FFFFFF"/>
                </a:solidFill>
              </a:rPr>
              <a:t> a la “d”…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pic>
        <p:nvPicPr>
          <p:cNvPr id="7" name="Picture 6" descr="5324502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4290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33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Con </a:t>
            </a:r>
            <a:r>
              <a:rPr lang="en-US" sz="6600" dirty="0" err="1" smtClean="0"/>
              <a:t>respecto</a:t>
            </a:r>
            <a:r>
              <a:rPr lang="en-US" sz="6600" dirty="0" smtClean="0"/>
              <a:t> a la “d”…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Compara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14500"/>
            <a:ext cx="4495800" cy="3161652"/>
          </a:xfrm>
          <a:prstGeom prst="rect">
            <a:avLst/>
          </a:prstGeom>
        </p:spPr>
      </p:pic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4211130" cy="300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394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932994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4020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35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7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266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6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36459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es </a:t>
            </a:r>
            <a:r>
              <a:rPr lang="es-ES" sz="5000" dirty="0">
                <a:latin typeface="Palatino" charset="0"/>
                <a:cs typeface="+mn-cs"/>
              </a:rPr>
              <a:t>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no tiene 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 smtClean="0">
                <a:latin typeface="Palatino" charset="0"/>
                <a:cs typeface="+mn-cs"/>
              </a:rPr>
              <a:t>anas</a:t>
            </a:r>
            <a:r>
              <a:rPr lang="es-ES" sz="5000" dirty="0">
                <a:latin typeface="Palatino" charset="0"/>
                <a:cs typeface="+mn-cs"/>
              </a:rPr>
              <a:t>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ha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 smtClean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¿</a:t>
            </a:r>
            <a:r>
              <a:rPr lang="es-ES" sz="5000" dirty="0">
                <a:latin typeface="Palatino" charset="0"/>
                <a:cs typeface="+mn-cs"/>
              </a:rPr>
              <a:t>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81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295938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 dirty="0" smtClean="0">
                <a:latin typeface="Palatino" charset="0"/>
                <a:cs typeface="+mn-cs"/>
              </a:rPr>
              <a:t>Digo</a:t>
            </a:r>
            <a:r>
              <a:rPr lang="es-ES" sz="6600" dirty="0" smtClean="0">
                <a:latin typeface="Palatino" charset="0"/>
                <a:cs typeface="+mn-cs"/>
              </a:rPr>
              <a:t>…</a:t>
            </a:r>
            <a:endParaRPr lang="en-US" sz="6600" dirty="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368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 smtClean="0">
                <a:latin typeface="Palatino" charset="0"/>
              </a:rPr>
              <a:t>digo</a:t>
            </a:r>
            <a:r>
              <a:rPr lang="es-ES" sz="3000" dirty="0" smtClean="0">
                <a:latin typeface="Palatino" charset="0"/>
                <a:cs typeface="+mn-cs"/>
              </a:rPr>
              <a:t>…</a:t>
            </a:r>
            <a:endParaRPr lang="es-ES" sz="3000" dirty="0">
              <a:latin typeface="Palatino" charset="0"/>
              <a:cs typeface="+mn-cs"/>
            </a:endParaRP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 smtClean="0">
                <a:latin typeface="Palatino" charset="0"/>
                <a:cs typeface="+mn-cs"/>
              </a:rPr>
              <a:t>ato.</a:t>
            </a:r>
            <a:r>
              <a:rPr lang="es-ES" sz="3600" dirty="0">
                <a:latin typeface="Palatino" charset="0"/>
                <a:cs typeface="+mn-cs"/>
              </a:rPr>
              <a:t>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6161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ten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tan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on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am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os</a:t>
            </a:r>
            <a:r>
              <a:rPr lang="es-ES" sz="4000" dirty="0">
                <a:latin typeface="Palatino" charset="0"/>
                <a:cs typeface="+mn-cs"/>
              </a:rPr>
              <a:t>, </a:t>
            </a:r>
            <a:r>
              <a:rPr lang="es-ES" sz="4000" dirty="0" smtClean="0">
                <a:latin typeface="Palatino" charset="0"/>
                <a:cs typeface="+mn-cs"/>
              </a:rPr>
              <a:t>en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 smtClean="0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100729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+mn-cs"/>
              </a:rPr>
              <a:t>b,d,g</a:t>
            </a: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459033" y="4229100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0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17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Segunda parte</a:t>
            </a:r>
            <a:endParaRPr lang="es-ES_tradnl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0589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697153"/>
              </p:ext>
            </p:extLst>
          </p:nvPr>
        </p:nvGraphicFramePr>
        <p:xfrm>
          <a:off x="1752600" y="4953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828676" y="10744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828676" y="18364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67100"/>
            <a:ext cx="2438400" cy="2023508"/>
          </a:xfrm>
          <a:prstGeom prst="rect">
            <a:avLst/>
          </a:prstGeom>
        </p:spPr>
      </p:pic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905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955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08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53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smtClean="0"/>
              <a:t>ca</a:t>
            </a:r>
            <a:r>
              <a:rPr lang="en-US" sz="66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ual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66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59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37529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 smtClean="0"/>
              <a:t>¿</a:t>
            </a:r>
            <a:r>
              <a:rPr lang="en-US" sz="4500" dirty="0" err="1" smtClean="0"/>
              <a:t>Quiere</a:t>
            </a:r>
            <a:r>
              <a:rPr lang="en-US" sz="4500" dirty="0" err="1" smtClean="0">
                <a:solidFill>
                  <a:srgbClr val="FF0000"/>
                </a:solidFill>
              </a:rPr>
              <a:t>s</a:t>
            </a:r>
            <a:r>
              <a:rPr lang="en-US" sz="4500" dirty="0" smtClean="0"/>
              <a:t> </a:t>
            </a:r>
            <a:r>
              <a:rPr lang="en-US" sz="4500" dirty="0" err="1" smtClean="0"/>
              <a:t>té</a:t>
            </a:r>
            <a:r>
              <a:rPr lang="en-US" sz="4500" dirty="0" smtClean="0"/>
              <a:t>? ¡</a:t>
            </a:r>
            <a:r>
              <a:rPr lang="en-US" sz="4500" dirty="0" err="1" smtClean="0"/>
              <a:t>Ha</a:t>
            </a:r>
            <a:r>
              <a:rPr lang="en-US" sz="4500" dirty="0" err="1" smtClean="0">
                <a:solidFill>
                  <a:srgbClr val="FF0000"/>
                </a:solidFill>
              </a:rPr>
              <a:t>z</a:t>
            </a:r>
            <a:r>
              <a:rPr lang="en-US" sz="4500" dirty="0" err="1" smtClean="0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“z”</a:t>
            </a:r>
            <a:endParaRPr lang="es-ES_tradnl" sz="6600" dirty="0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x-pack-solutions-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62000"/>
            <a:ext cx="4888761" cy="2524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06520" y="3086100"/>
            <a:ext cx="557626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err="1"/>
              <a:t>Musculatur</a:t>
            </a:r>
            <a:r>
              <a:rPr lang="en-US" sz="8000" b="1" dirty="0" err="1">
                <a:solidFill>
                  <a:srgbClr val="FF0000"/>
                </a:solidFill>
              </a:rPr>
              <a:t>a</a:t>
            </a:r>
            <a:endParaRPr lang="en-US" sz="8000" b="1" dirty="0">
              <a:solidFill>
                <a:srgbClr val="FF0000"/>
              </a:solidFill>
            </a:endParaRPr>
          </a:p>
          <a:p>
            <a:pPr algn="ctr"/>
            <a:r>
              <a:rPr lang="en-US" sz="8000" dirty="0" err="1"/>
              <a:t>bonit</a:t>
            </a:r>
            <a:r>
              <a:rPr lang="en-US" sz="8000" b="1" dirty="0" err="1">
                <a:solidFill>
                  <a:srgbClr val="FF0000"/>
                </a:solidFill>
              </a:rPr>
              <a:t>a</a:t>
            </a:r>
            <a:endParaRPr lang="en-US" sz="8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1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ha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400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48082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18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Hay que evitar la </a:t>
            </a:r>
            <a:r>
              <a:rPr lang="es-ES_tradnl" sz="2400" dirty="0" err="1" smtClean="0"/>
              <a:t>schwa</a:t>
            </a:r>
            <a:r>
              <a:rPr lang="es-ES_tradnl" sz="2400" dirty="0" smtClean="0"/>
              <a:t> /</a:t>
            </a:r>
            <a:r>
              <a:rPr lang="en-US" sz="2400" dirty="0" err="1" smtClean="0"/>
              <a:t>ə</a:t>
            </a:r>
            <a:r>
              <a:rPr lang="en-US" sz="2400" dirty="0" smtClean="0"/>
              <a:t>/</a:t>
            </a:r>
            <a:endParaRPr lang="es-ES_tradnl" sz="24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-&gt;  V-CV</a:t>
            </a:r>
            <a:r>
              <a:rPr lang="es-ES_tradnl" sz="2400" dirty="0" smtClean="0"/>
              <a:t>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“s” es suave (como la serpiente)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 smtClean="0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 smtClean="0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019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Otros</a:t>
            </a:r>
            <a:r>
              <a:rPr lang="en-US" sz="6600" dirty="0" smtClean="0"/>
              <a:t> </a:t>
            </a:r>
            <a:r>
              <a:rPr lang="en-US" sz="6600" dirty="0" err="1" smtClean="0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1999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http://www.uiowa.edu/~acadtech/phonetics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</a:t>
            </a:r>
            <a:r>
              <a:rPr lang="en-US" sz="2400" dirty="0" smtClean="0">
                <a:hlinkClick r:id="rId3"/>
              </a:rPr>
              <a:t>ypwcqffJ1dI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</a:t>
            </a:r>
            <a:r>
              <a:rPr lang="en-US" sz="2400" dirty="0" smtClean="0">
                <a:hlinkClick r:id="rId4"/>
              </a:rPr>
              <a:t>vUNEwsWoWy4</a:t>
            </a:r>
            <a:endParaRPr lang="en-US" sz="2400" dirty="0" smtClean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90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7" name="Rectangle 6"/>
          <p:cNvSpPr/>
          <p:nvPr/>
        </p:nvSpPr>
        <p:spPr>
          <a:xfrm>
            <a:off x="1905000" y="1943100"/>
            <a:ext cx="53340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 smtClean="0">
                <a:solidFill>
                  <a:srgbClr val="FF0000"/>
                </a:solidFill>
              </a:rPr>
              <a:t>u</a:t>
            </a:r>
            <a:r>
              <a:rPr lang="en-US" sz="6600" dirty="0" err="1" smtClean="0">
                <a:solidFill>
                  <a:schemeClr val="bg1"/>
                </a:solidFill>
              </a:rPr>
              <a:t>n</a:t>
            </a:r>
            <a:r>
              <a:rPr lang="en-US" sz="6600" dirty="0" err="1" smtClean="0">
                <a:solidFill>
                  <a:srgbClr val="FF0000"/>
                </a:solidFill>
              </a:rPr>
              <a:t>i</a:t>
            </a:r>
            <a:r>
              <a:rPr lang="en-US" sz="6600" dirty="0" err="1" smtClean="0">
                <a:solidFill>
                  <a:schemeClr val="bg1"/>
                </a:solidFill>
              </a:rPr>
              <a:t>versid</a:t>
            </a:r>
            <a:r>
              <a:rPr lang="en-US" sz="6600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 smtClean="0">
                <a:solidFill>
                  <a:schemeClr val="bg1"/>
                </a:solidFill>
              </a:rPr>
              <a:t>d</a:t>
            </a:r>
            <a:endParaRPr lang="en-US" sz="6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4320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052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9436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598</Words>
  <Application>Microsoft Macintosh PowerPoint</Application>
  <PresentationFormat>On-screen Show (16:10)</PresentationFormat>
  <Paragraphs>222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Books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2015-08-03T21:27:48Z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